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1.jpg" ContentType="image/pn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280" r:id="rId3"/>
    <p:sldId id="290" r:id="rId4"/>
    <p:sldId id="309" r:id="rId5"/>
    <p:sldId id="341" r:id="rId6"/>
    <p:sldId id="334" r:id="rId7"/>
    <p:sldId id="308" r:id="rId8"/>
    <p:sldId id="310" r:id="rId9"/>
    <p:sldId id="336" r:id="rId10"/>
    <p:sldId id="277" r:id="rId11"/>
    <p:sldId id="274" r:id="rId12"/>
    <p:sldId id="338" r:id="rId13"/>
    <p:sldId id="279" r:id="rId14"/>
    <p:sldId id="337" r:id="rId15"/>
    <p:sldId id="278" r:id="rId16"/>
    <p:sldId id="282" r:id="rId17"/>
    <p:sldId id="320" r:id="rId18"/>
    <p:sldId id="332" r:id="rId19"/>
    <p:sldId id="342" r:id="rId20"/>
    <p:sldId id="321" r:id="rId21"/>
    <p:sldId id="318" r:id="rId22"/>
    <p:sldId id="313" r:id="rId23"/>
    <p:sldId id="339" r:id="rId24"/>
    <p:sldId id="333" r:id="rId25"/>
    <p:sldId id="340" r:id="rId26"/>
  </p:sldIdLst>
  <p:sldSz cx="18288000" cy="10287000"/>
  <p:notesSz cx="6797675" cy="99266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T Sans" panose="020B0503020203020204" pitchFamily="34" charset="-52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3AE"/>
    <a:srgbClr val="B81B25"/>
    <a:srgbClr val="159741"/>
    <a:srgbClr val="C5E6F7"/>
    <a:srgbClr val="BFBFBF"/>
    <a:srgbClr val="3C6799"/>
    <a:srgbClr val="4374A4"/>
    <a:srgbClr val="2F629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386" autoAdjust="0"/>
  </p:normalViewPr>
  <p:slideViewPr>
    <p:cSldViewPr>
      <p:cViewPr varScale="1">
        <p:scale>
          <a:sx n="67" d="100"/>
          <a:sy n="67" d="100"/>
        </p:scale>
        <p:origin x="9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43D0C-7B6C-4D4B-9AA3-C06064DB1B7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AE08-F911-4796-AF9C-FACEDE1B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8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C0D43-8F27-4C11-B342-324E2B65ED43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76A0B-C97A-4E42-A0FF-477E387AF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1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6A0B-C97A-4E42-A0FF-477E387AFC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4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6A0B-C97A-4E42-A0FF-477E387AFC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6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6A0B-C97A-4E42-A0FF-477E387AFC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5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6A0B-C97A-4E42-A0FF-477E387AFC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1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6A0B-C97A-4E42-A0FF-477E387AFC2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0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emf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jpeg"/><Relationship Id="rId11" Type="http://schemas.openxmlformats.org/officeDocument/2006/relationships/image" Target="../media/image30.emf"/><Relationship Id="rId5" Type="http://schemas.openxmlformats.org/officeDocument/2006/relationships/image" Target="../media/image33.png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3.jpeg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jpg"/><Relationship Id="rId4" Type="http://schemas.openxmlformats.org/officeDocument/2006/relationships/image" Target="../media/image37.jp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4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4.sv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8576" y="-85725"/>
            <a:ext cx="18468976" cy="887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609627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96063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805690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95439" y="7962900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8005066" y="7975913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99234" y="2887374"/>
            <a:ext cx="7384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Ирина Николаевна</a:t>
            </a:r>
          </a:p>
          <a:p>
            <a:pPr algn="ctr"/>
            <a:r>
              <a:rPr lang="ru-RU" sz="6000" b="1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ПРОЦЕНКО</a:t>
            </a:r>
            <a:endParaRPr lang="ru-RU" sz="6000" b="1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500" y="5345579"/>
            <a:ext cx="16078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председатель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Татарстанской республиканской организации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Общероссийского Профсоюза образования </a:t>
            </a:r>
            <a:endParaRPr lang="ru-RU" sz="40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496452" y="5390495"/>
            <a:ext cx="30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78992"/>
              </p:ext>
            </p:extLst>
          </p:nvPr>
        </p:nvGraphicFramePr>
        <p:xfrm>
          <a:off x="8382000" y="1195394"/>
          <a:ext cx="1033740" cy="114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CorelDRAW" r:id="rId6" imgW="1582035" imgH="1754759" progId="CorelDraw.Graphic.19">
                  <p:embed/>
                </p:oleObj>
              </mc:Choice>
              <mc:Fallback>
                <p:oleObj name="CorelDRAW" r:id="rId6" imgW="1582035" imgH="175475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0" y="1195394"/>
                        <a:ext cx="1033740" cy="1145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609627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96063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805690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95439" y="7962900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8005066" y="7975913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940779" y="697705"/>
            <a:ext cx="12558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10 ТЫСЯЧ </a:t>
            </a:r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ЧЕЛОВЕК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ЕЖЕГОДНО ПОЛЬЗУЮТСЯ ПРОФСОЮЗНЫМИ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ПРОГРАММАМИ ОЗДОРОВЛЕНИЯ</a:t>
            </a:r>
          </a:p>
        </p:txBody>
      </p:sp>
      <p:sp>
        <p:nvSpPr>
          <p:cNvPr id="21" name="AutoShape 3"/>
          <p:cNvSpPr/>
          <p:nvPr/>
        </p:nvSpPr>
        <p:spPr>
          <a:xfrm>
            <a:off x="3733800" y="3493741"/>
            <a:ext cx="5896601" cy="180729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AutoShape 4"/>
          <p:cNvSpPr/>
          <p:nvPr/>
        </p:nvSpPr>
        <p:spPr>
          <a:xfrm>
            <a:off x="3733800" y="3493740"/>
            <a:ext cx="150655" cy="1807297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25" name="AutoShape 7"/>
          <p:cNvSpPr/>
          <p:nvPr/>
        </p:nvSpPr>
        <p:spPr>
          <a:xfrm>
            <a:off x="10022160" y="3493741"/>
            <a:ext cx="5896601" cy="18228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7" name="AutoShape 10"/>
          <p:cNvSpPr/>
          <p:nvPr/>
        </p:nvSpPr>
        <p:spPr>
          <a:xfrm>
            <a:off x="3738093" y="5623575"/>
            <a:ext cx="5896601" cy="17900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0" name="AutoShape 13"/>
          <p:cNvSpPr/>
          <p:nvPr/>
        </p:nvSpPr>
        <p:spPr>
          <a:xfrm>
            <a:off x="3738093" y="5623575"/>
            <a:ext cx="146362" cy="1790059"/>
          </a:xfrm>
          <a:prstGeom prst="rect">
            <a:avLst/>
          </a:prstGeom>
          <a:solidFill>
            <a:srgbClr val="C5E6F7"/>
          </a:solidFill>
        </p:spPr>
      </p:sp>
      <p:sp>
        <p:nvSpPr>
          <p:cNvPr id="32" name="AutoShape 14"/>
          <p:cNvSpPr/>
          <p:nvPr/>
        </p:nvSpPr>
        <p:spPr>
          <a:xfrm>
            <a:off x="10026453" y="5623575"/>
            <a:ext cx="5896601" cy="17900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4" name="AutoShape 20"/>
          <p:cNvSpPr/>
          <p:nvPr/>
        </p:nvSpPr>
        <p:spPr>
          <a:xfrm>
            <a:off x="10003225" y="3493741"/>
            <a:ext cx="165297" cy="1822802"/>
          </a:xfrm>
          <a:prstGeom prst="rect">
            <a:avLst/>
          </a:prstGeom>
          <a:solidFill>
            <a:srgbClr val="1463AE"/>
          </a:solidFill>
        </p:spPr>
      </p:sp>
      <p:sp>
        <p:nvSpPr>
          <p:cNvPr id="43" name="AutoShape 21"/>
          <p:cNvSpPr/>
          <p:nvPr/>
        </p:nvSpPr>
        <p:spPr>
          <a:xfrm>
            <a:off x="10026453" y="5623575"/>
            <a:ext cx="146362" cy="1790059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69" name="TextBox 68"/>
          <p:cNvSpPr txBox="1"/>
          <p:nvPr/>
        </p:nvSpPr>
        <p:spPr>
          <a:xfrm>
            <a:off x="4066901" y="3681867"/>
            <a:ext cx="5396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«Лето. Сочи» –</a:t>
            </a:r>
          </a:p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3,1</a:t>
            </a:r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млн. рублей</a:t>
            </a:r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823392" y="4257034"/>
            <a:ext cx="5151765" cy="127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ru-RU" sz="14000" b="1" spc="-8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14000" b="1" spc="-8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43980" y="5781936"/>
            <a:ext cx="5396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«Путевка за полцены» – </a:t>
            </a:r>
          </a:p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4,1</a:t>
            </a:r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72350" y="3745250"/>
            <a:ext cx="5396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«Профсоюзный уик-энд» – </a:t>
            </a:r>
          </a:p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6,3</a:t>
            </a:r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млн. рублей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49825" y="5826106"/>
            <a:ext cx="5396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«</a:t>
            </a:r>
            <a:r>
              <a:rPr lang="ru-RU" sz="28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Анапа.Пляж</a:t>
            </a:r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» – </a:t>
            </a:r>
          </a:p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2,7</a:t>
            </a:r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4787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71225" y="676762"/>
            <a:ext cx="403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2"/>
          <p:cNvSpPr txBox="1"/>
          <p:nvPr/>
        </p:nvSpPr>
        <p:spPr>
          <a:xfrm>
            <a:off x="4660861" y="951726"/>
            <a:ext cx="853936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ru-RU" sz="44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МЫ ВМЕСТЕ – МЫ РЯДОМ</a:t>
            </a:r>
          </a:p>
        </p:txBody>
      </p:sp>
      <p:sp>
        <p:nvSpPr>
          <p:cNvPr id="41" name="TextBox 8"/>
          <p:cNvSpPr txBox="1"/>
          <p:nvPr/>
        </p:nvSpPr>
        <p:spPr>
          <a:xfrm>
            <a:off x="5953197" y="3808106"/>
            <a:ext cx="11530136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САНАТОРИИ «ВАСИЛЬЕВСКИЙ», «ЖЕМЧУЖИНА»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86046"/>
              </p:ext>
            </p:extLst>
          </p:nvPr>
        </p:nvGraphicFramePr>
        <p:xfrm>
          <a:off x="11864258" y="918388"/>
          <a:ext cx="1721468" cy="171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" name="CorelDRAW" r:id="rId5" imgW="3741844" imgH="3717364" progId="CorelDraw.Graphic.19">
                  <p:embed/>
                </p:oleObj>
              </mc:Choice>
              <mc:Fallback>
                <p:oleObj name="CorelDRAW" r:id="rId5" imgW="3741844" imgH="37173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64258" y="918388"/>
                        <a:ext cx="1721468" cy="171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36493"/>
              </p:ext>
            </p:extLst>
          </p:nvPr>
        </p:nvGraphicFramePr>
        <p:xfrm>
          <a:off x="4624539" y="3198615"/>
          <a:ext cx="1006884" cy="96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" name="CorelDRAW" r:id="rId7" imgW="1287882" imgH="1239355" progId="CorelDraw.Graphic.19">
                  <p:embed/>
                </p:oleObj>
              </mc:Choice>
              <mc:Fallback>
                <p:oleObj name="CorelDRAW" r:id="rId7" imgW="1287882" imgH="1239355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4539" y="3198615"/>
                        <a:ext cx="1006884" cy="96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90055"/>
              </p:ext>
            </p:extLst>
          </p:nvPr>
        </p:nvGraphicFramePr>
        <p:xfrm>
          <a:off x="4629723" y="4449277"/>
          <a:ext cx="1042091" cy="103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" name="CorelDRAW" r:id="rId9" imgW="2159107" imgH="2146577" progId="CorelDraw.Graphic.19">
                  <p:embed/>
                </p:oleObj>
              </mc:Choice>
              <mc:Fallback>
                <p:oleObj name="CorelDRAW" r:id="rId9" imgW="2159107" imgH="214657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29723" y="4449277"/>
                        <a:ext cx="1042091" cy="1035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8"/>
          <p:cNvSpPr txBox="1"/>
          <p:nvPr/>
        </p:nvSpPr>
        <p:spPr>
          <a:xfrm>
            <a:off x="5934147" y="4822629"/>
            <a:ext cx="11530136" cy="33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 ДНЕЙ (ВЕСНА, ОСЕНЬ)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22"/>
          <p:cNvSpPr txBox="1"/>
          <p:nvPr/>
        </p:nvSpPr>
        <p:spPr>
          <a:xfrm>
            <a:off x="14554200" y="9229001"/>
            <a:ext cx="291008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80"/>
              </a:lnSpc>
              <a:spcBef>
                <a:spcPct val="0"/>
              </a:spcBef>
            </a:pPr>
            <a:r>
              <a:rPr lang="ru-RU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ДЕКАБРЯ 2023,</a:t>
            </a:r>
            <a:r>
              <a:rPr lang="en-US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4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67905"/>
              </p:ext>
            </p:extLst>
          </p:nvPr>
        </p:nvGraphicFramePr>
        <p:xfrm>
          <a:off x="4568413" y="5680276"/>
          <a:ext cx="1063010" cy="72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" name="CorelDRAW" r:id="rId11" imgW="1955868" imgH="1341523" progId="CorelDraw.Graphic.19">
                  <p:embed/>
                </p:oleObj>
              </mc:Choice>
              <mc:Fallback>
                <p:oleObj name="CorelDRAW" r:id="rId11" imgW="1955868" imgH="134152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68413" y="5680276"/>
                        <a:ext cx="1063010" cy="729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8"/>
          <p:cNvSpPr txBox="1"/>
          <p:nvPr/>
        </p:nvSpPr>
        <p:spPr>
          <a:xfrm>
            <a:off x="5953197" y="5999661"/>
            <a:ext cx="11530136" cy="33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РАБОТНИКИ ОБРАЗОВАНИЯ, ИМЕЮЩИЕ ДЕТЕЙ С ОВЗ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27690"/>
              </p:ext>
            </p:extLst>
          </p:nvPr>
        </p:nvGraphicFramePr>
        <p:xfrm>
          <a:off x="4660141" y="6618695"/>
          <a:ext cx="1006884" cy="106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" name="CorelDRAW" r:id="rId13" imgW="1087452" imgH="1152987" progId="CorelDraw.Graphic.19">
                  <p:embed/>
                </p:oleObj>
              </mc:Choice>
              <mc:Fallback>
                <p:oleObj name="CorelDRAW" r:id="rId13" imgW="1087452" imgH="115298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60141" y="6618695"/>
                        <a:ext cx="1006884" cy="1067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8"/>
          <p:cNvSpPr txBox="1"/>
          <p:nvPr/>
        </p:nvSpPr>
        <p:spPr>
          <a:xfrm>
            <a:off x="5953197" y="7101677"/>
            <a:ext cx="11530136" cy="33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ПУТЕВКА БЕСПЛАТНО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71225" y="676762"/>
            <a:ext cx="403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22"/>
          <p:cNvSpPr txBox="1"/>
          <p:nvPr/>
        </p:nvSpPr>
        <p:spPr>
          <a:xfrm>
            <a:off x="14554200" y="9229001"/>
            <a:ext cx="291008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80"/>
              </a:lnSpc>
              <a:spcBef>
                <a:spcPct val="0"/>
              </a:spcBef>
            </a:pPr>
            <a:r>
              <a:rPr lang="ru-RU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ДЕКАБРЯ 2023,</a:t>
            </a:r>
            <a:r>
              <a:rPr lang="en-US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4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62114"/>
              </p:ext>
            </p:extLst>
          </p:nvPr>
        </p:nvGraphicFramePr>
        <p:xfrm>
          <a:off x="5334000" y="4510173"/>
          <a:ext cx="1219200" cy="53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1" name="CorelDRAW" r:id="rId5" imgW="2190348" imgH="953215" progId="CorelDraw.Graphic.19">
                  <p:embed/>
                </p:oleObj>
              </mc:Choice>
              <mc:Fallback>
                <p:oleObj name="CorelDRAW" r:id="rId5" imgW="2190348" imgH="953215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4510173"/>
                        <a:ext cx="1219200" cy="53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83739" y="1407158"/>
            <a:ext cx="12558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ПРОФСОЮЗНЫЕ</a:t>
            </a:r>
            <a:endParaRPr lang="ru-RU" sz="40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ТЕПЛОХОДНЫЕ КРУИЗЫ ПО ВОЛГЕ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6786439" y="4706386"/>
            <a:ext cx="11530136" cy="33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ТЕПЛОХОДЫ «ФЕДОР ПАНФЕРОВ», «ТИХИЙ ДОН»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82231"/>
              </p:ext>
            </p:extLst>
          </p:nvPr>
        </p:nvGraphicFramePr>
        <p:xfrm>
          <a:off x="5402113" y="5370479"/>
          <a:ext cx="857250" cy="588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2" name="CorelDRAW" r:id="rId7" imgW="1835469" imgH="1259719" progId="CorelDraw.Graphic.19">
                  <p:embed/>
                </p:oleObj>
              </mc:Choice>
              <mc:Fallback>
                <p:oleObj name="CorelDRAW" r:id="rId7" imgW="1835469" imgH="125971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2113" y="5370479"/>
                        <a:ext cx="857250" cy="588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6734084" y="5625408"/>
            <a:ext cx="11530136" cy="33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СВЫШЕ ТЫСЯЧИ УЧАСТНИКОВ ЕЖЕГОДНО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87623"/>
              </p:ext>
            </p:extLst>
          </p:nvPr>
        </p:nvGraphicFramePr>
        <p:xfrm>
          <a:off x="5486400" y="6279976"/>
          <a:ext cx="772963" cy="76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3" name="CorelDRAW" r:id="rId9" imgW="1484101" imgH="1475640" progId="CorelDraw.Graphic.19">
                  <p:embed/>
                </p:oleObj>
              </mc:Choice>
              <mc:Fallback>
                <p:oleObj name="CorelDRAW" r:id="rId9" imgW="1484101" imgH="147564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6400" y="6279976"/>
                        <a:ext cx="772963" cy="76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8"/>
          <p:cNvSpPr txBox="1"/>
          <p:nvPr/>
        </p:nvSpPr>
        <p:spPr>
          <a:xfrm>
            <a:off x="6734084" y="6623746"/>
            <a:ext cx="11530136" cy="33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МАЙ-ИЮЛЬ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622771"/>
              </p:ext>
            </p:extLst>
          </p:nvPr>
        </p:nvGraphicFramePr>
        <p:xfrm>
          <a:off x="5486400" y="7182885"/>
          <a:ext cx="772963" cy="81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4" name="CorelDRAW" r:id="rId11" imgW="1087452" imgH="1152987" progId="CorelDraw.Graphic.19">
                  <p:embed/>
                </p:oleObj>
              </mc:Choice>
              <mc:Fallback>
                <p:oleObj name="CorelDRAW" r:id="rId11" imgW="1087452" imgH="115298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6400" y="7182885"/>
                        <a:ext cx="772963" cy="819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8"/>
          <p:cNvSpPr txBox="1"/>
          <p:nvPr/>
        </p:nvSpPr>
        <p:spPr>
          <a:xfrm>
            <a:off x="6734084" y="7460971"/>
            <a:ext cx="11530136" cy="33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 МЛН. РУБЛЕЙ В ГОД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609627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96063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805690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95439" y="7962900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8005066" y="7975913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208779" y="697708"/>
            <a:ext cx="12558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 ИНИЦИАТИВЕ ПРОФСОЮЗА</a:t>
            </a:r>
          </a:p>
          <a:p>
            <a:pPr algn="ctr"/>
            <a:endParaRPr lang="ru-RU" sz="40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ПРОГРАММА НЕГОСУДАРСТВЕННОГО ПЕНСИОННОГО ОБЕСПЕЧЕНИЯ</a:t>
            </a:r>
          </a:p>
        </p:txBody>
      </p:sp>
      <p:sp>
        <p:nvSpPr>
          <p:cNvPr id="21" name="AutoShape 3"/>
          <p:cNvSpPr/>
          <p:nvPr/>
        </p:nvSpPr>
        <p:spPr>
          <a:xfrm>
            <a:off x="3389040" y="4702325"/>
            <a:ext cx="5896601" cy="2073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AutoShape 4"/>
          <p:cNvSpPr/>
          <p:nvPr/>
        </p:nvSpPr>
        <p:spPr>
          <a:xfrm>
            <a:off x="3389040" y="4702325"/>
            <a:ext cx="146362" cy="2073404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25" name="AutoShape 7"/>
          <p:cNvSpPr/>
          <p:nvPr/>
        </p:nvSpPr>
        <p:spPr>
          <a:xfrm>
            <a:off x="9677400" y="4702325"/>
            <a:ext cx="5896601" cy="2073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4" name="AutoShape 20"/>
          <p:cNvSpPr/>
          <p:nvPr/>
        </p:nvSpPr>
        <p:spPr>
          <a:xfrm>
            <a:off x="9677400" y="4702325"/>
            <a:ext cx="146362" cy="2073404"/>
          </a:xfrm>
          <a:prstGeom prst="rect">
            <a:avLst/>
          </a:prstGeom>
          <a:solidFill>
            <a:srgbClr val="B81B25"/>
          </a:solidFill>
        </p:spPr>
      </p:sp>
      <p:sp>
        <p:nvSpPr>
          <p:cNvPr id="69" name="TextBox 68"/>
          <p:cNvSpPr txBox="1"/>
          <p:nvPr/>
        </p:nvSpPr>
        <p:spPr>
          <a:xfrm>
            <a:off x="3703632" y="4800668"/>
            <a:ext cx="5396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Дополнительная пенсия выплачивается Правительством РТ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 2007 года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995561" y="5016111"/>
            <a:ext cx="5396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Ежемесячно выплаты получают 19 249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работников образования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75" y="5403212"/>
            <a:ext cx="1372517" cy="1372517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812996"/>
              </p:ext>
            </p:extLst>
          </p:nvPr>
        </p:nvGraphicFramePr>
        <p:xfrm>
          <a:off x="2129905" y="4669444"/>
          <a:ext cx="537409" cy="65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" name="CorelDRAW" r:id="rId6" imgW="1837440" imgH="2237760" progId="CorelDraw.Graphic.19">
                  <p:embed/>
                </p:oleObj>
              </mc:Choice>
              <mc:Fallback>
                <p:oleObj name="CorelDRAW" r:id="rId6" imgW="1837440" imgH="223776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9905" y="4669444"/>
                        <a:ext cx="537409" cy="65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4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1339897" y="4822573"/>
            <a:ext cx="5584907" cy="2701993"/>
          </a:xfrm>
          <a:prstGeom prst="rect">
            <a:avLst/>
          </a:prstGeom>
          <a:solidFill>
            <a:srgbClr val="C5E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93731" y="4822574"/>
            <a:ext cx="3712849" cy="2655404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80149" y="4822574"/>
            <a:ext cx="3968111" cy="2655404"/>
          </a:xfrm>
          <a:prstGeom prst="rect">
            <a:avLst/>
          </a:prstGeom>
          <a:solidFill>
            <a:srgbClr val="15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71225" y="676762"/>
            <a:ext cx="403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496800" y="800101"/>
            <a:ext cx="5410200" cy="1359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08836"/>
              </p:ext>
            </p:extLst>
          </p:nvPr>
        </p:nvGraphicFramePr>
        <p:xfrm>
          <a:off x="3152972" y="1217350"/>
          <a:ext cx="1266960" cy="126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CorelDRAW" r:id="rId5" imgW="1135892" imgH="1136485" progId="CorelDraw.Graphic.19">
                  <p:embed/>
                </p:oleObj>
              </mc:Choice>
              <mc:Fallback>
                <p:oleObj name="CorelDRAW" r:id="rId5" imgW="1135892" imgH="1136485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2972" y="1217350"/>
                        <a:ext cx="1266960" cy="126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2"/>
          <p:cNvSpPr txBox="1"/>
          <p:nvPr/>
        </p:nvSpPr>
        <p:spPr>
          <a:xfrm>
            <a:off x="4660861" y="951726"/>
            <a:ext cx="687023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ru-RU" sz="44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ПРОФСОЮЗНЫЙ БОНУС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76335" y="1570443"/>
            <a:ext cx="2996013" cy="102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8400"/>
              </a:lnSpc>
            </a:pPr>
            <a:r>
              <a:rPr lang="ru-RU" sz="4400" spc="-80" dirty="0">
                <a:latin typeface="Arial" panose="020B0604020202020204" pitchFamily="34" charset="0"/>
                <a:cs typeface="Arial" panose="020B0604020202020204" pitchFamily="34" charset="0"/>
              </a:rPr>
              <a:t>К ПЕНСИИ</a:t>
            </a:r>
            <a:endParaRPr lang="en-US" sz="4400" spc="-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3408748" y="5170591"/>
            <a:ext cx="358140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3411896" y="6150276"/>
            <a:ext cx="358140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 образования РТ – членам Профсоюза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7634165" y="5166764"/>
            <a:ext cx="358140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7272591" y="6162300"/>
            <a:ext cx="358140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рублей </a:t>
            </a:r>
          </a:p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 </a:t>
            </a:r>
          </a:p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3 лет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11998"/>
              </p:ext>
            </p:extLst>
          </p:nvPr>
        </p:nvGraphicFramePr>
        <p:xfrm>
          <a:off x="3228747" y="3467392"/>
          <a:ext cx="9937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CorelDRAW" r:id="rId7" imgW="994081" imgH="994293" progId="CorelDraw.Graphic.19">
                  <p:embed/>
                </p:oleObj>
              </mc:Choice>
              <mc:Fallback>
                <p:oleObj name="CorelDRAW" r:id="rId7" imgW="994081" imgH="9942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28747" y="3467392"/>
                        <a:ext cx="99377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8"/>
          <p:cNvSpPr txBox="1"/>
          <p:nvPr/>
        </p:nvSpPr>
        <p:spPr>
          <a:xfrm>
            <a:off x="11545501" y="5165649"/>
            <a:ext cx="4990395" cy="33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 ПРОЕКТА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13066720" y="6185002"/>
            <a:ext cx="358140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Негосударственный пенсионный фонд  «Волга-Капитал»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3"/>
          <p:cNvSpPr/>
          <p:nvPr/>
        </p:nvSpPr>
        <p:spPr>
          <a:xfrm>
            <a:off x="3193028" y="7613310"/>
            <a:ext cx="13731776" cy="1204394"/>
          </a:xfrm>
          <a:prstGeom prst="rect">
            <a:avLst/>
          </a:prstGeom>
          <a:solidFill>
            <a:srgbClr val="B81B25"/>
          </a:solidFill>
        </p:spPr>
      </p:sp>
      <p:sp>
        <p:nvSpPr>
          <p:cNvPr id="27" name="TextBox 8"/>
          <p:cNvSpPr txBox="1"/>
          <p:nvPr/>
        </p:nvSpPr>
        <p:spPr>
          <a:xfrm>
            <a:off x="4401214" y="3732929"/>
            <a:ext cx="12134682" cy="654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 1 января 2022 года </a:t>
            </a:r>
          </a:p>
          <a:p>
            <a:pPr marL="0" lvl="0" indent="0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участниками проекта стали 2263 работника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3620087" y="8163457"/>
            <a:ext cx="1257571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252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Выделено </a:t>
            </a: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миллионов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рублей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596374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69558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765932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52370" y="7960964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7954799" y="7960964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2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40779" y="2552700"/>
            <a:ext cx="12558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БОЛЕЕ 6,5 МИЛЛИОНОВ </a:t>
            </a:r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РУБЛЕЙ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ВЫПЛАЧЕНО ИЗ ПРОФСОЮЗНОГО ФОНДА СОЦИАЛЬНОЙ ПОДДЕРЖКИ В 2023 ГОДУ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8895"/>
              </p:ext>
            </p:extLst>
          </p:nvPr>
        </p:nvGraphicFramePr>
        <p:xfrm>
          <a:off x="8221750" y="5400623"/>
          <a:ext cx="1495304" cy="97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CorelDRAW" r:id="rId5" imgW="915804" imgH="599665" progId="CorelDraw.Graphic.19">
                  <p:embed/>
                </p:oleObj>
              </mc:Choice>
              <mc:Fallback>
                <p:oleObj name="CorelDRAW" r:id="rId5" imgW="915804" imgH="599665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1750" y="5400623"/>
                        <a:ext cx="1495304" cy="97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1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668296" y="1112902"/>
            <a:ext cx="12558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93</a:t>
            </a:r>
            <a:r>
              <a:rPr lang="en-US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ПРОЦЕНТА </a:t>
            </a:r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МОЛОДЫХ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ПЕДАГОГОВ В ПРОФСОЮЗЕ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3"/>
          <p:cNvSpPr/>
          <p:nvPr/>
        </p:nvSpPr>
        <p:spPr>
          <a:xfrm>
            <a:off x="3460870" y="4440286"/>
            <a:ext cx="5896601" cy="141123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8" name="AutoShape 4"/>
          <p:cNvSpPr/>
          <p:nvPr/>
        </p:nvSpPr>
        <p:spPr>
          <a:xfrm>
            <a:off x="3460870" y="4440286"/>
            <a:ext cx="146362" cy="1411236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30" name="TextBox 6"/>
          <p:cNvSpPr txBox="1"/>
          <p:nvPr/>
        </p:nvSpPr>
        <p:spPr>
          <a:xfrm>
            <a:off x="3973431" y="4487242"/>
            <a:ext cx="5190557" cy="1316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2"/>
              </a:lnSpc>
            </a:pPr>
            <a:r>
              <a:rPr lang="ru-RU" sz="2800" u="none" spc="-62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Совет молодых педагогов в каждом муниципалитете</a:t>
            </a:r>
            <a:endParaRPr lang="en-US" sz="2800" u="none" spc="-62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14621" y="7487392"/>
            <a:ext cx="13091237" cy="103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ru-RU" sz="6100" b="1" spc="-8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ВМЕСТЕ – СМОЖЕМ ВСЁ</a:t>
            </a:r>
            <a:endParaRPr lang="en-US" sz="6100" b="1" spc="-8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utoShape 3"/>
          <p:cNvSpPr/>
          <p:nvPr/>
        </p:nvSpPr>
        <p:spPr>
          <a:xfrm>
            <a:off x="3460870" y="6108299"/>
            <a:ext cx="5896601" cy="141123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0" name="AutoShape 4"/>
          <p:cNvSpPr/>
          <p:nvPr/>
        </p:nvSpPr>
        <p:spPr>
          <a:xfrm>
            <a:off x="3460870" y="6108299"/>
            <a:ext cx="146362" cy="1411236"/>
          </a:xfrm>
          <a:prstGeom prst="rect">
            <a:avLst/>
          </a:prstGeom>
          <a:solidFill>
            <a:srgbClr val="B81B25"/>
          </a:solidFill>
        </p:spPr>
      </p:sp>
      <p:sp>
        <p:nvSpPr>
          <p:cNvPr id="61" name="TextBox 6"/>
          <p:cNvSpPr txBox="1"/>
          <p:nvPr/>
        </p:nvSpPr>
        <p:spPr>
          <a:xfrm>
            <a:off x="3954542" y="6142438"/>
            <a:ext cx="519055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2"/>
              </a:lnSpc>
            </a:pPr>
            <a:r>
              <a:rPr lang="ru-RU" sz="2800" u="none" spc="-62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Выплачиваются гранты территориальным Советам – </a:t>
            </a:r>
          </a:p>
          <a:p>
            <a:pPr marL="0" lvl="0" indent="0" algn="l">
              <a:lnSpc>
                <a:spcPts val="3482"/>
              </a:lnSpc>
            </a:pPr>
            <a:r>
              <a:rPr lang="ru-RU" sz="2800" u="none" spc="-62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 до 100 тысяч рублей</a:t>
            </a:r>
            <a:endParaRPr lang="en-US" sz="2800" u="none" spc="-62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utoShape 3"/>
          <p:cNvSpPr/>
          <p:nvPr/>
        </p:nvSpPr>
        <p:spPr>
          <a:xfrm>
            <a:off x="9746137" y="4446363"/>
            <a:ext cx="5896601" cy="141123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3" name="AutoShape 4"/>
          <p:cNvSpPr/>
          <p:nvPr/>
        </p:nvSpPr>
        <p:spPr>
          <a:xfrm>
            <a:off x="9746137" y="4446363"/>
            <a:ext cx="146362" cy="1411236"/>
          </a:xfrm>
          <a:prstGeom prst="rect">
            <a:avLst/>
          </a:prstGeom>
          <a:solidFill>
            <a:srgbClr val="C5E6F7"/>
          </a:solidFill>
        </p:spPr>
      </p:sp>
      <p:sp>
        <p:nvSpPr>
          <p:cNvPr id="64" name="TextBox 6"/>
          <p:cNvSpPr txBox="1"/>
          <p:nvPr/>
        </p:nvSpPr>
        <p:spPr>
          <a:xfrm>
            <a:off x="10260381" y="4495006"/>
            <a:ext cx="519055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2"/>
              </a:lnSpc>
            </a:pPr>
            <a:r>
              <a:rPr lang="ru-RU" sz="2800" spc="-62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Учреждена ежегодная профсоюзная стипендия – </a:t>
            </a:r>
          </a:p>
          <a:p>
            <a:pPr marL="0" lvl="0" indent="0" algn="l">
              <a:lnSpc>
                <a:spcPts val="3482"/>
              </a:lnSpc>
            </a:pPr>
            <a:r>
              <a:rPr lang="ru-RU" sz="2800" spc="-62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тысяч рублей</a:t>
            </a:r>
            <a:endParaRPr lang="en-US" sz="2800" u="none" spc="-62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utoShape 3"/>
          <p:cNvSpPr/>
          <p:nvPr/>
        </p:nvSpPr>
        <p:spPr>
          <a:xfrm>
            <a:off x="9735745" y="6076156"/>
            <a:ext cx="5896601" cy="141123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9" name="AutoShape 4"/>
          <p:cNvSpPr/>
          <p:nvPr/>
        </p:nvSpPr>
        <p:spPr>
          <a:xfrm>
            <a:off x="9735745" y="6076156"/>
            <a:ext cx="146362" cy="1411236"/>
          </a:xfrm>
          <a:prstGeom prst="rect">
            <a:avLst/>
          </a:prstGeom>
          <a:solidFill>
            <a:srgbClr val="1463AE"/>
          </a:solidFill>
        </p:spPr>
      </p:sp>
      <p:sp>
        <p:nvSpPr>
          <p:cNvPr id="70" name="TextBox 6"/>
          <p:cNvSpPr txBox="1"/>
          <p:nvPr/>
        </p:nvSpPr>
        <p:spPr>
          <a:xfrm>
            <a:off x="10260381" y="6149153"/>
            <a:ext cx="519055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2"/>
              </a:lnSpc>
            </a:pPr>
            <a:r>
              <a:rPr lang="ru-RU" sz="2800" u="none" spc="-62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республиканские</a:t>
            </a:r>
          </a:p>
          <a:p>
            <a:pPr marL="0" lvl="0" indent="0" algn="l">
              <a:lnSpc>
                <a:spcPts val="3482"/>
              </a:lnSpc>
            </a:pPr>
            <a:r>
              <a:rPr lang="ru-RU" sz="2800" u="none" spc="-62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муниципальные форумы </a:t>
            </a:r>
          </a:p>
          <a:p>
            <a:pPr marL="0" lvl="0" indent="0" algn="l">
              <a:lnSpc>
                <a:spcPts val="3482"/>
              </a:lnSpc>
            </a:pPr>
            <a:r>
              <a:rPr lang="ru-RU" sz="2800" u="none" spc="-62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 педагогов</a:t>
            </a:r>
            <a:endParaRPr lang="en-US" sz="2800" u="none" spc="-62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5714" cy="102857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596374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69558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765932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52370" y="7960964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7954799" y="7960964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2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386574"/>
              </p:ext>
            </p:extLst>
          </p:nvPr>
        </p:nvGraphicFramePr>
        <p:xfrm>
          <a:off x="8495643" y="5594958"/>
          <a:ext cx="947517" cy="99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CorelDRAW" r:id="rId6" imgW="515644" imgH="542086" progId="CorelDraw.Graphic.19">
                  <p:embed/>
                </p:oleObj>
              </mc:Choice>
              <mc:Fallback>
                <p:oleObj name="CorelDRAW" r:id="rId6" imgW="515644" imgH="54208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5643" y="5594958"/>
                        <a:ext cx="947517" cy="994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76400" y="2970511"/>
            <a:ext cx="14844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ОТСУТСТВИЕ ФИНАНСИРОВАНИЯ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– ОДНА ИЗ ПЕРВОПРИЧИН НАРУШЕНИЙ В ОБЛАСТИ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ОХРАНЫ ТРУДА</a:t>
            </a:r>
            <a:endParaRPr lang="ru-RU" sz="6000" dirty="0" smtClean="0">
              <a:solidFill>
                <a:schemeClr val="bg1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352800" y="199618"/>
            <a:ext cx="143878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1463AE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НЕОБХОДИМО СОБЛЮДЕНИЕ ТРЕБОВАНИЙ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ОХРАНЫ ТРУДА </a:t>
            </a:r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ПРИ ОБЕСПЕЧЕНИИ СИЗ И СМЫВАЮЩИМИ СРЕДСТВАМИ</a:t>
            </a:r>
            <a:endParaRPr lang="ru-RU" sz="40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AutoShape 3"/>
          <p:cNvSpPr/>
          <p:nvPr/>
        </p:nvSpPr>
        <p:spPr>
          <a:xfrm>
            <a:off x="3810000" y="4657326"/>
            <a:ext cx="12438656" cy="5005431"/>
          </a:xfrm>
          <a:prstGeom prst="rect">
            <a:avLst/>
          </a:prstGeom>
          <a:solidFill>
            <a:srgbClr val="B81B25"/>
          </a:solidFill>
        </p:spPr>
      </p:sp>
      <p:sp>
        <p:nvSpPr>
          <p:cNvPr id="66" name="AutoShape 4"/>
          <p:cNvSpPr/>
          <p:nvPr/>
        </p:nvSpPr>
        <p:spPr>
          <a:xfrm>
            <a:off x="4114800" y="3739449"/>
            <a:ext cx="12801600" cy="54426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5299243" y="4300703"/>
            <a:ext cx="9753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Приказ Министерства труда и социальной защиты РФ </a:t>
            </a:r>
            <a:endParaRPr lang="ru-RU" sz="28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 </a:t>
            </a:r>
            <a:r>
              <a:rPr lang="ru-RU" sz="28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29 октября 2021 </a:t>
            </a:r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года </a:t>
            </a:r>
            <a:r>
              <a:rPr lang="ru-RU" sz="28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N 766н «Об утверждении Правил обеспечения работников средствами индивидуальной защиты и смывающими средствами» </a:t>
            </a:r>
            <a:endParaRPr lang="ru-RU" sz="28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(вступил в силу с 1 </a:t>
            </a:r>
            <a:r>
              <a:rPr lang="ru-RU" sz="2800" dirty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сентября </a:t>
            </a:r>
            <a:r>
              <a:rPr lang="ru-RU" sz="2800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2023 года)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80760"/>
              </p:ext>
            </p:extLst>
          </p:nvPr>
        </p:nvGraphicFramePr>
        <p:xfrm>
          <a:off x="4706343" y="4115569"/>
          <a:ext cx="564325" cy="69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" name="CorelDRAW" r:id="rId4" imgW="1863200" imgH="2292983" progId="CorelDraw.Graphic.19">
                  <p:embed/>
                </p:oleObj>
              </mc:Choice>
              <mc:Fallback>
                <p:oleObj name="CorelDRAW" r:id="rId4" imgW="1863200" imgH="229298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6343" y="4115569"/>
                        <a:ext cx="564325" cy="69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29116"/>
              </p:ext>
            </p:extLst>
          </p:nvPr>
        </p:nvGraphicFramePr>
        <p:xfrm>
          <a:off x="4706343" y="6812987"/>
          <a:ext cx="564325" cy="69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2" name="CorelDRAW" r:id="rId6" imgW="1863200" imgH="2292983" progId="CorelDraw.Graphic.19">
                  <p:embed/>
                </p:oleObj>
              </mc:Choice>
              <mc:Fallback>
                <p:oleObj name="CorelDRAW" r:id="rId6" imgW="1863200" imgH="229298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6343" y="6812987"/>
                        <a:ext cx="564325" cy="69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99243" y="6671926"/>
            <a:ext cx="9753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Приказ Министерства труда и социальной защиты РФ </a:t>
            </a:r>
            <a:endParaRPr lang="ru-RU" sz="28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 </a:t>
            </a:r>
            <a:r>
              <a:rPr lang="ru-RU" sz="28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29 октября 2021 </a:t>
            </a:r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года </a:t>
            </a:r>
            <a:r>
              <a:rPr lang="ru-RU" sz="28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N 767н «Об утверждении Единых типовых норм выдачи средств индивидуальной защиты и смывающих средств» </a:t>
            </a:r>
            <a:endParaRPr lang="ru-RU" sz="28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(вступил в силу с 1 </a:t>
            </a:r>
            <a:r>
              <a:rPr lang="ru-RU" sz="2800" dirty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сентября </a:t>
            </a:r>
            <a:r>
              <a:rPr lang="ru-RU" sz="2800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2023 года)</a:t>
            </a:r>
          </a:p>
        </p:txBody>
      </p:sp>
    </p:spTree>
    <p:extLst>
      <p:ext uri="{BB962C8B-B14F-4D97-AF65-F5344CB8AC3E}">
        <p14:creationId xmlns:p14="http://schemas.microsoft.com/office/powerpoint/2010/main" val="351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352800" y="405833"/>
            <a:ext cx="14387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1463AE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40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</a:t>
            </a:r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ФОКУСЕ </a:t>
            </a:r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ПРАВОВОЙ ИНСПЕКЦИИ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ТРУДА ПРОФСОЮЗА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AutoShape 3"/>
          <p:cNvSpPr/>
          <p:nvPr/>
        </p:nvSpPr>
        <p:spPr>
          <a:xfrm>
            <a:off x="4706344" y="3859074"/>
            <a:ext cx="10422582" cy="5005431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66" name="AutoShape 4"/>
          <p:cNvSpPr/>
          <p:nvPr/>
        </p:nvSpPr>
        <p:spPr>
          <a:xfrm>
            <a:off x="4953000" y="3288251"/>
            <a:ext cx="10190214" cy="498454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6137443" y="3849505"/>
            <a:ext cx="975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Порядок определения учебной нагрузки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04800"/>
              </p:ext>
            </p:extLst>
          </p:nvPr>
        </p:nvGraphicFramePr>
        <p:xfrm>
          <a:off x="5544543" y="3664371"/>
          <a:ext cx="564325" cy="69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CorelDRAW" r:id="rId4" imgW="1863200" imgH="2292983" progId="CorelDraw.Graphic.19">
                  <p:embed/>
                </p:oleObj>
              </mc:Choice>
              <mc:Fallback>
                <p:oleObj name="CorelDRAW" r:id="rId4" imgW="1863200" imgH="229298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4543" y="3664371"/>
                        <a:ext cx="564325" cy="69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08868" y="4680211"/>
            <a:ext cx="975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Порядок распределения единовременной выплаты</a:t>
            </a:r>
          </a:p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 майским Указам Президента РФ</a:t>
            </a: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61080"/>
              </p:ext>
            </p:extLst>
          </p:nvPr>
        </p:nvGraphicFramePr>
        <p:xfrm>
          <a:off x="5544543" y="4489572"/>
          <a:ext cx="564325" cy="69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CorelDRAW" r:id="rId6" imgW="1863200" imgH="2292983" progId="CorelDraw.Graphic.19">
                  <p:embed/>
                </p:oleObj>
              </mc:Choice>
              <mc:Fallback>
                <p:oleObj name="CorelDRAW" r:id="rId6" imgW="1863200" imgH="229298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4543" y="4489572"/>
                        <a:ext cx="564325" cy="69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108868" y="5850184"/>
            <a:ext cx="975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Вопросы о соблюдении гарантий работников, увольняющихся для перерасчета размера пенсий</a:t>
            </a: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74816"/>
              </p:ext>
            </p:extLst>
          </p:nvPr>
        </p:nvGraphicFramePr>
        <p:xfrm>
          <a:off x="5530255" y="5850184"/>
          <a:ext cx="564325" cy="69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CorelDRAW" r:id="rId7" imgW="1863200" imgH="2292983" progId="CorelDraw.Graphic.19">
                  <p:embed/>
                </p:oleObj>
              </mc:Choice>
              <mc:Fallback>
                <p:oleObj name="CorelDRAW" r:id="rId7" imgW="1863200" imgH="229298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0255" y="5850184"/>
                        <a:ext cx="564325" cy="69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22"/>
          <p:cNvSpPr txBox="1"/>
          <p:nvPr/>
        </p:nvSpPr>
        <p:spPr>
          <a:xfrm>
            <a:off x="14554200" y="9469697"/>
            <a:ext cx="291008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80"/>
              </a:lnSpc>
              <a:spcBef>
                <a:spcPct val="0"/>
              </a:spcBef>
            </a:pPr>
            <a:r>
              <a:rPr lang="ru-RU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ДЕКАБРЯ 2023,</a:t>
            </a:r>
            <a:r>
              <a:rPr lang="en-US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4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18392" y="7061489"/>
            <a:ext cx="975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Вопрос установления тождественности </a:t>
            </a:r>
          </a:p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наименований должностей</a:t>
            </a: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11529"/>
              </p:ext>
            </p:extLst>
          </p:nvPr>
        </p:nvGraphicFramePr>
        <p:xfrm>
          <a:off x="5530254" y="7128531"/>
          <a:ext cx="564325" cy="69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CorelDRAW" r:id="rId8" imgW="1863200" imgH="2292983" progId="CorelDraw.Graphic.19">
                  <p:embed/>
                </p:oleObj>
              </mc:Choice>
              <mc:Fallback>
                <p:oleObj name="CorelDRAW" r:id="rId8" imgW="1863200" imgH="229298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0254" y="7128531"/>
                        <a:ext cx="564325" cy="69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376446" y="1236031"/>
            <a:ext cx="1255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ЗНАЧИТЕЛЬНАЯ ПОБЕДА –</a:t>
            </a:r>
            <a:r>
              <a:rPr lang="ru-RU" sz="4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РОСТ МРОТ</a:t>
            </a:r>
            <a:endParaRPr lang="ru-RU" sz="40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AutoShape 3"/>
          <p:cNvSpPr/>
          <p:nvPr/>
        </p:nvSpPr>
        <p:spPr>
          <a:xfrm>
            <a:off x="3908177" y="4704713"/>
            <a:ext cx="10145352" cy="1227037"/>
          </a:xfrm>
          <a:prstGeom prst="rect">
            <a:avLst/>
          </a:prstGeom>
          <a:solidFill>
            <a:srgbClr val="C5E6F7"/>
          </a:solidFill>
        </p:spPr>
      </p:sp>
      <p:sp>
        <p:nvSpPr>
          <p:cNvPr id="32" name="AutoShape 4"/>
          <p:cNvSpPr/>
          <p:nvPr/>
        </p:nvSpPr>
        <p:spPr>
          <a:xfrm>
            <a:off x="4273304" y="4207744"/>
            <a:ext cx="9780225" cy="88580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3" name="TextBox 5"/>
          <p:cNvSpPr txBox="1"/>
          <p:nvPr/>
        </p:nvSpPr>
        <p:spPr>
          <a:xfrm>
            <a:off x="10456684" y="4617258"/>
            <a:ext cx="414030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0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16.242 рубля</a:t>
            </a:r>
            <a:endParaRPr lang="en-US" sz="40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11051004" y="5465371"/>
            <a:ext cx="4140302" cy="5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60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60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3"/>
          <p:cNvSpPr/>
          <p:nvPr/>
        </p:nvSpPr>
        <p:spPr>
          <a:xfrm>
            <a:off x="3874838" y="6258943"/>
            <a:ext cx="9047839" cy="1227037"/>
          </a:xfrm>
          <a:prstGeom prst="rect">
            <a:avLst/>
          </a:prstGeom>
          <a:solidFill>
            <a:srgbClr val="1463AE"/>
          </a:solidFill>
          <a:ln>
            <a:solidFill>
              <a:srgbClr val="1463AE"/>
            </a:solidFill>
          </a:ln>
        </p:spPr>
      </p:sp>
      <p:sp>
        <p:nvSpPr>
          <p:cNvPr id="45" name="AutoShape 4"/>
          <p:cNvSpPr/>
          <p:nvPr/>
        </p:nvSpPr>
        <p:spPr>
          <a:xfrm>
            <a:off x="4254228" y="5951960"/>
            <a:ext cx="8668449" cy="7070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6" name="TextBox 5"/>
          <p:cNvSpPr txBox="1"/>
          <p:nvPr/>
        </p:nvSpPr>
        <p:spPr>
          <a:xfrm>
            <a:off x="5621770" y="6196475"/>
            <a:ext cx="4140302" cy="46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0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13.890 </a:t>
            </a:r>
            <a:endParaRPr lang="en-US" sz="40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9781148" y="7031225"/>
            <a:ext cx="4140302" cy="5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60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en-US" sz="60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utoShape 3"/>
          <p:cNvSpPr/>
          <p:nvPr/>
        </p:nvSpPr>
        <p:spPr>
          <a:xfrm>
            <a:off x="3874839" y="7907555"/>
            <a:ext cx="5454145" cy="1227037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49" name="AutoShape 4"/>
          <p:cNvSpPr/>
          <p:nvPr/>
        </p:nvSpPr>
        <p:spPr>
          <a:xfrm>
            <a:off x="4254228" y="7534393"/>
            <a:ext cx="5074756" cy="762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0" name="TextBox 5"/>
          <p:cNvSpPr txBox="1"/>
          <p:nvPr/>
        </p:nvSpPr>
        <p:spPr>
          <a:xfrm>
            <a:off x="5690716" y="7840296"/>
            <a:ext cx="414030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0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12.792 рубля</a:t>
            </a:r>
            <a:endParaRPr lang="en-US" sz="40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"/>
          <p:cNvSpPr txBox="1"/>
          <p:nvPr/>
        </p:nvSpPr>
        <p:spPr>
          <a:xfrm>
            <a:off x="6340250" y="8676164"/>
            <a:ext cx="4140302" cy="5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60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60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utoShape 3"/>
          <p:cNvSpPr/>
          <p:nvPr/>
        </p:nvSpPr>
        <p:spPr>
          <a:xfrm>
            <a:off x="3892575" y="2985489"/>
            <a:ext cx="12572729" cy="1227037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54" name="AutoShape 4"/>
          <p:cNvSpPr/>
          <p:nvPr/>
        </p:nvSpPr>
        <p:spPr>
          <a:xfrm>
            <a:off x="4267200" y="2566460"/>
            <a:ext cx="12198104" cy="762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5" name="TextBox 5"/>
          <p:cNvSpPr txBox="1"/>
          <p:nvPr/>
        </p:nvSpPr>
        <p:spPr>
          <a:xfrm>
            <a:off x="12660066" y="3719322"/>
            <a:ext cx="414030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60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1.01.2024</a:t>
            </a:r>
            <a:endParaRPr lang="en-US" sz="60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"/>
          <p:cNvSpPr txBox="1"/>
          <p:nvPr/>
        </p:nvSpPr>
        <p:spPr>
          <a:xfrm>
            <a:off x="12922678" y="2852286"/>
            <a:ext cx="414030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0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19.242 рубля</a:t>
            </a:r>
            <a:endParaRPr lang="en-US" sz="40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"/>
          <p:cNvSpPr txBox="1"/>
          <p:nvPr/>
        </p:nvSpPr>
        <p:spPr>
          <a:xfrm>
            <a:off x="9201327" y="6176265"/>
            <a:ext cx="414030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0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15.279 рублей</a:t>
            </a:r>
            <a:endParaRPr lang="en-US" sz="40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8690421" y="6399320"/>
            <a:ext cx="7144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22"/>
          <p:cNvSpPr txBox="1"/>
          <p:nvPr/>
        </p:nvSpPr>
        <p:spPr>
          <a:xfrm>
            <a:off x="14768317" y="9410700"/>
            <a:ext cx="291008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80"/>
              </a:lnSpc>
              <a:spcBef>
                <a:spcPct val="0"/>
              </a:spcBef>
            </a:pPr>
            <a:r>
              <a:rPr lang="ru-RU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ДЕКАБРЯ 2023,</a:t>
            </a:r>
            <a:r>
              <a:rPr lang="en-US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4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</p:txBody>
      </p:sp>
    </p:spTree>
    <p:extLst>
      <p:ext uri="{BB962C8B-B14F-4D97-AF65-F5344CB8AC3E}">
        <p14:creationId xmlns:p14="http://schemas.microsoft.com/office/powerpoint/2010/main" val="21414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596374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69558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765932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52370" y="7960964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7954799" y="7960964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2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64580" y="1790700"/>
            <a:ext cx="12558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ЭКОНОМИЧЕСКИЙ ЭФФЕКТ ПРАВОЗАЩИТНОЙ РАБОТЫ – </a:t>
            </a: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180 МИЛЛИОНОВ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РУБЛЕЙ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ГОД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70088"/>
              </p:ext>
            </p:extLst>
          </p:nvPr>
        </p:nvGraphicFramePr>
        <p:xfrm>
          <a:off x="8670240" y="4458587"/>
          <a:ext cx="947517" cy="99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3" name="CorelDRAW" r:id="rId6" imgW="515644" imgH="542086" progId="CorelDraw.Graphic.19">
                  <p:embed/>
                </p:oleObj>
              </mc:Choice>
              <mc:Fallback>
                <p:oleObj name="CorelDRAW" r:id="rId6" imgW="515644" imgH="54208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70240" y="4458587"/>
                        <a:ext cx="947517" cy="994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0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609627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96063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805690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95439" y="7962900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8005066" y="7975913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983400" y="747621"/>
            <a:ext cx="12558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ЦИФРОВИЗАЦИЯ ПРОФСОЮЗА</a:t>
            </a:r>
          </a:p>
          <a:p>
            <a:pPr algn="ctr"/>
            <a:endParaRPr lang="ru-RU" sz="40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AutoShape 3"/>
          <p:cNvSpPr/>
          <p:nvPr/>
        </p:nvSpPr>
        <p:spPr>
          <a:xfrm>
            <a:off x="3673344" y="1888990"/>
            <a:ext cx="10127781" cy="55405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" name="AutoShape 4"/>
          <p:cNvSpPr/>
          <p:nvPr/>
        </p:nvSpPr>
        <p:spPr>
          <a:xfrm>
            <a:off x="13801125" y="1904832"/>
            <a:ext cx="130593" cy="5524667"/>
          </a:xfrm>
          <a:prstGeom prst="rect">
            <a:avLst/>
          </a:prstGeom>
          <a:solidFill>
            <a:srgbClr val="159741"/>
          </a:solidFill>
        </p:spPr>
      </p:sp>
      <p:grpSp>
        <p:nvGrpSpPr>
          <p:cNvPr id="29" name="Group 3"/>
          <p:cNvGrpSpPr>
            <a:grpSpLocks noChangeAspect="1"/>
          </p:cNvGrpSpPr>
          <p:nvPr/>
        </p:nvGrpSpPr>
        <p:grpSpPr>
          <a:xfrm>
            <a:off x="998347" y="1548591"/>
            <a:ext cx="3599921" cy="7315939"/>
            <a:chOff x="0" y="0"/>
            <a:chExt cx="5001260" cy="10163810"/>
          </a:xfrm>
        </p:grpSpPr>
        <p:sp>
          <p:nvSpPr>
            <p:cNvPr id="30" name="Freeform 4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5"/>
              <a:stretch>
                <a:fillRect l="-45" r="-45"/>
              </a:stretch>
            </a:blipFill>
          </p:spPr>
        </p:sp>
        <p:sp>
          <p:nvSpPr>
            <p:cNvPr id="32" name="Freeform 5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6"/>
              <a:stretch>
                <a:fillRect l="-19623" r="-25046"/>
              </a:stretch>
            </a:blipFill>
          </p:spPr>
        </p:sp>
      </p:grpSp>
      <p:pic>
        <p:nvPicPr>
          <p:cNvPr id="43" name="Picture 4" descr="Скачать Федеральная бонусная программа профсоюза Profcards [APK] v на  Андроид бесплатн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31869" r="15603" b="1453"/>
          <a:stretch/>
        </p:blipFill>
        <p:spPr bwMode="auto">
          <a:xfrm rot="20908684">
            <a:off x="1952643" y="4191910"/>
            <a:ext cx="1589933" cy="2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5"/>
          <p:cNvSpPr txBox="1"/>
          <p:nvPr/>
        </p:nvSpPr>
        <p:spPr>
          <a:xfrm>
            <a:off x="8077200" y="2095500"/>
            <a:ext cx="525576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УЧЕТ </a:t>
            </a:r>
          </a:p>
          <a:p>
            <a:pPr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ПРОФСОЮЗА</a:t>
            </a:r>
          </a:p>
          <a:p>
            <a:pPr>
              <a:lnSpc>
                <a:spcPts val="3600"/>
              </a:lnSpc>
            </a:pPr>
            <a:endParaRPr lang="ru-RU" sz="28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СТАТИСТИЧЕСКИЕ ОТЧЕТЫ</a:t>
            </a:r>
          </a:p>
          <a:p>
            <a:pPr>
              <a:lnSpc>
                <a:spcPts val="3600"/>
              </a:lnSpc>
            </a:pPr>
            <a:endParaRPr lang="ru-RU" sz="2800" spc="-30" dirty="0" smtClean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</a:p>
          <a:p>
            <a:pPr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ПРОФСОЮЗНЫЙ БИЛЕТ</a:t>
            </a:r>
          </a:p>
          <a:p>
            <a:pPr>
              <a:lnSpc>
                <a:spcPts val="3600"/>
              </a:lnSpc>
            </a:pPr>
            <a:endParaRPr lang="ru-RU" sz="28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</a:p>
          <a:p>
            <a:pPr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БОНУСНАЯ ПРОГРАММА</a:t>
            </a:r>
            <a:endParaRPr lang="en-US" sz="28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82605"/>
              </p:ext>
            </p:extLst>
          </p:nvPr>
        </p:nvGraphicFramePr>
        <p:xfrm>
          <a:off x="6791129" y="4914901"/>
          <a:ext cx="917518" cy="73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0" name="CorelDRAW" r:id="rId8" imgW="795405" imgH="641796" progId="CorelDraw.Graphic.19">
                  <p:embed/>
                </p:oleObj>
              </mc:Choice>
              <mc:Fallback>
                <p:oleObj name="CorelDRAW" r:id="rId8" imgW="795405" imgH="64179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1129" y="4914901"/>
                        <a:ext cx="917518" cy="739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13619"/>
              </p:ext>
            </p:extLst>
          </p:nvPr>
        </p:nvGraphicFramePr>
        <p:xfrm>
          <a:off x="6729367" y="3437758"/>
          <a:ext cx="979280" cy="94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1" name="CorelDRAW" r:id="rId10" imgW="787683" imgH="758359" progId="CorelDraw.Graphic.19">
                  <p:embed/>
                </p:oleObj>
              </mc:Choice>
              <mc:Fallback>
                <p:oleObj name="CorelDRAW" r:id="rId10" imgW="787683" imgH="75835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29367" y="3437758"/>
                        <a:ext cx="979280" cy="943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225706"/>
              </p:ext>
            </p:extLst>
          </p:nvPr>
        </p:nvGraphicFramePr>
        <p:xfrm>
          <a:off x="6897729" y="6193850"/>
          <a:ext cx="8890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2" name="CorelDRAW" r:id="rId12" imgW="889478" imgH="884752" progId="CorelDraw.Graphic.19">
                  <p:embed/>
                </p:oleObj>
              </mc:Choice>
              <mc:Fallback>
                <p:oleObj name="CorelDRAW" r:id="rId12" imgW="889478" imgH="884752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97729" y="6193850"/>
                        <a:ext cx="889000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083601"/>
              </p:ext>
            </p:extLst>
          </p:nvPr>
        </p:nvGraphicFramePr>
        <p:xfrm>
          <a:off x="6695440" y="2236665"/>
          <a:ext cx="1001245" cy="69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3" name="CorelDRAW" r:id="rId14" imgW="507220" imgH="354252" progId="CorelDraw.Graphic.19">
                  <p:embed/>
                </p:oleObj>
              </mc:Choice>
              <mc:Fallback>
                <p:oleObj name="CorelDRAW" r:id="rId14" imgW="507220" imgH="354252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95440" y="2236665"/>
                        <a:ext cx="1001245" cy="697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1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496800" y="800101"/>
            <a:ext cx="5410200" cy="1359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r="1103" b="24867"/>
          <a:stretch/>
        </p:blipFill>
        <p:spPr>
          <a:xfrm>
            <a:off x="3300713" y="3924300"/>
            <a:ext cx="7917361" cy="4448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91" y="8573351"/>
            <a:ext cx="452003" cy="42543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199" y="8025876"/>
            <a:ext cx="1520388" cy="152038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1040"/>
              </p:ext>
            </p:extLst>
          </p:nvPr>
        </p:nvGraphicFramePr>
        <p:xfrm>
          <a:off x="14640551" y="8835817"/>
          <a:ext cx="555625" cy="67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CorelDRAW" r:id="rId7" imgW="1873730" imgH="2282801" progId="CorelDraw.Graphic.19">
                  <p:embed/>
                </p:oleObj>
              </mc:Choice>
              <mc:Fallback>
                <p:oleObj name="CorelDRAW" r:id="rId7" imgW="1873730" imgH="228280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40551" y="8835817"/>
                        <a:ext cx="555625" cy="677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148012" y="356270"/>
            <a:ext cx="14387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1463AE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УДВОИЛИ </a:t>
            </a:r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КОЛИЧЕСТВО ПОДПИСЧИКОВ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СОЦИАЛЬНЫХ СЕТЯХ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13" y="3238500"/>
            <a:ext cx="8153399" cy="6374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16216" r="14620" b="16956"/>
          <a:stretch/>
        </p:blipFill>
        <p:spPr>
          <a:xfrm>
            <a:off x="11912104" y="8372400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68275" y="1181101"/>
            <a:ext cx="5410200" cy="1359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5" y="1409700"/>
            <a:ext cx="5486400" cy="79767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00" y="1385318"/>
            <a:ext cx="5772254" cy="7975092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82459"/>
              </p:ext>
            </p:extLst>
          </p:nvPr>
        </p:nvGraphicFramePr>
        <p:xfrm>
          <a:off x="13485743" y="342900"/>
          <a:ext cx="2940272" cy="377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0" name="CorelDRAW" r:id="rId6" imgW="28385953" imgH="36460946" progId="CorelDraw.Graphic.20">
                  <p:embed/>
                </p:oleObj>
              </mc:Choice>
              <mc:Fallback>
                <p:oleObj name="CorelDRAW" r:id="rId6" imgW="28385953" imgH="36460946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85743" y="342900"/>
                        <a:ext cx="2940272" cy="3776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883105"/>
              </p:ext>
            </p:extLst>
          </p:nvPr>
        </p:nvGraphicFramePr>
        <p:xfrm>
          <a:off x="15295332" y="2841732"/>
          <a:ext cx="1973991" cy="107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1" name="CorelDRAW" r:id="rId8" imgW="30686413" imgH="16676818" progId="CorelDraw.Graphic.20">
                  <p:embed/>
                </p:oleObj>
              </mc:Choice>
              <mc:Fallback>
                <p:oleObj name="CorelDRAW" r:id="rId8" imgW="30686413" imgH="16676818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95332" y="2841732"/>
                        <a:ext cx="1973991" cy="1073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2"/>
          <p:cNvSpPr txBox="1"/>
          <p:nvPr/>
        </p:nvSpPr>
        <p:spPr>
          <a:xfrm>
            <a:off x="14906436" y="9128114"/>
            <a:ext cx="291008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80"/>
              </a:lnSpc>
              <a:spcBef>
                <a:spcPct val="0"/>
              </a:spcBef>
            </a:pPr>
            <a:r>
              <a:rPr lang="ru-RU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ДЕКАБРЯ 2023,</a:t>
            </a:r>
            <a:r>
              <a:rPr lang="en-US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4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</p:txBody>
      </p:sp>
    </p:spTree>
    <p:extLst>
      <p:ext uri="{BB962C8B-B14F-4D97-AF65-F5344CB8AC3E}">
        <p14:creationId xmlns:p14="http://schemas.microsoft.com/office/powerpoint/2010/main" val="10521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601533" y="647700"/>
            <a:ext cx="2753335" cy="1447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144509" y="2036507"/>
            <a:ext cx="10487866" cy="124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edu.tatar.ru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2"/>
          <a:srcRect l="6082" t="10764" r="8059" b="5456"/>
          <a:stretch/>
        </p:blipFill>
        <p:spPr bwMode="auto">
          <a:xfrm>
            <a:off x="3092138" y="3030877"/>
            <a:ext cx="11026036" cy="6702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Овал 32"/>
          <p:cNvSpPr/>
          <p:nvPr/>
        </p:nvSpPr>
        <p:spPr>
          <a:xfrm>
            <a:off x="3144509" y="3731141"/>
            <a:ext cx="2192776" cy="9206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/>
          <p:nvPr/>
        </p:nvPicPr>
        <p:blipFill rotWithShape="1">
          <a:blip r:embed="rId3"/>
          <a:srcRect l="956" t="1492" r="1829" b="90423"/>
          <a:stretch/>
        </p:blipFill>
        <p:spPr>
          <a:xfrm>
            <a:off x="6725603" y="2465107"/>
            <a:ext cx="7392571" cy="35459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542970" y="560314"/>
            <a:ext cx="12558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КОРПОРАТИВНАЯ КУЛЬТУРА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ОФОРМЛЕНИИ ПРОФСОЮЗНЫХ РАЗДЕЛОВ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54000" y="5524500"/>
            <a:ext cx="934175" cy="249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496800" y="800101"/>
            <a:ext cx="5410200" cy="1359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61246" y="8955553"/>
            <a:ext cx="671514" cy="671514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807125" y="9073846"/>
            <a:ext cx="440511" cy="4405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82400" y="9029700"/>
            <a:ext cx="358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edunion.ru</a:t>
            </a:r>
            <a:endParaRPr lang="ru-RU" sz="28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8281" y="9008301"/>
            <a:ext cx="358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edunionru</a:t>
            </a:r>
            <a:endParaRPr lang="ru-RU" sz="28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57" y="1333500"/>
            <a:ext cx="10217846" cy="67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596374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69558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765932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52370" y="7960964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7954799" y="7960964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2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65685"/>
              </p:ext>
            </p:extLst>
          </p:nvPr>
        </p:nvGraphicFramePr>
        <p:xfrm>
          <a:off x="2623566" y="1540800"/>
          <a:ext cx="9937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6" name="CorelDRAW" r:id="rId6" imgW="994081" imgH="994293" progId="CorelDraw.Graphic.19">
                  <p:embed/>
                </p:oleObj>
              </mc:Choice>
              <mc:Fallback>
                <p:oleObj name="CorelDRAW" r:id="rId6" imgW="994081" imgH="9942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3566" y="1540800"/>
                        <a:ext cx="99377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14800" y="1606795"/>
            <a:ext cx="12558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БАЗОВЫЙ ОКЛАД ПО-ПРЕЖНЕМУ</a:t>
            </a:r>
          </a:p>
          <a:p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НИЖЕ </a:t>
            </a:r>
            <a:r>
              <a:rPr lang="ru-RU" sz="5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70%</a:t>
            </a: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ЗАРПЛАТЫ</a:t>
            </a: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799" y="3632411"/>
            <a:ext cx="12558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НЕОБХОДИМО ОТОЙТИ ОТ ПЕРИОДИЧЕСКИХ СТИМУЛИРУЮЩИХ ВЫПЛАТ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517354"/>
              </p:ext>
            </p:extLst>
          </p:nvPr>
        </p:nvGraphicFramePr>
        <p:xfrm>
          <a:off x="2602599" y="3769864"/>
          <a:ext cx="9937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7" name="CorelDRAW" r:id="rId8" imgW="994081" imgH="994293" progId="CorelDraw.Graphic.19">
                  <p:embed/>
                </p:oleObj>
              </mc:Choice>
              <mc:Fallback>
                <p:oleObj name="CorelDRAW" r:id="rId8" imgW="994081" imgH="9942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2599" y="3769864"/>
                        <a:ext cx="99377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6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609627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96063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805690" y="7962900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8005066" y="7975913"/>
            <a:ext cx="435334" cy="239851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064993" y="1012089"/>
            <a:ext cx="1255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ТОЛЬКО ЧЛЕНАМ ПРОФСОЮЗА </a:t>
            </a:r>
            <a:r>
              <a:rPr lang="ru-RU" sz="32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ПУНКТ 1.7.9. ОТРАСЛЕВОГО СОГЛАШЕНИЯ</a:t>
            </a:r>
          </a:p>
        </p:txBody>
      </p:sp>
      <p:sp>
        <p:nvSpPr>
          <p:cNvPr id="47" name="AutoShape 3"/>
          <p:cNvSpPr/>
          <p:nvPr/>
        </p:nvSpPr>
        <p:spPr>
          <a:xfrm>
            <a:off x="1371600" y="2705100"/>
            <a:ext cx="15946164" cy="50292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AutoShape 4"/>
          <p:cNvSpPr/>
          <p:nvPr/>
        </p:nvSpPr>
        <p:spPr>
          <a:xfrm>
            <a:off x="1371600" y="2705100"/>
            <a:ext cx="152399" cy="5029200"/>
          </a:xfrm>
          <a:prstGeom prst="rect">
            <a:avLst/>
          </a:prstGeom>
          <a:solidFill>
            <a:srgbClr val="C00000"/>
          </a:solidFill>
        </p:spPr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97561"/>
              </p:ext>
            </p:extLst>
          </p:nvPr>
        </p:nvGraphicFramePr>
        <p:xfrm>
          <a:off x="12323328" y="2212418"/>
          <a:ext cx="4994436" cy="636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CorelDRAW" r:id="rId5" imgW="2723543" imgH="3469844" progId="CorelDraw.Graphic.19">
                  <p:embed/>
                </p:oleObj>
              </mc:Choice>
              <mc:Fallback>
                <p:oleObj name="CorelDRAW" r:id="rId5" imgW="2723543" imgH="346984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23328" y="2212418"/>
                        <a:ext cx="4994436" cy="6362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676397" y="2940247"/>
            <a:ext cx="980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ОПЛАЧИВАЕМЫЕ СВОБОДНЫЕ ДНИ ПО СОЦИАЛЬНО ЗНАЧИМЫМ ПРИЧИНАМ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76395" y="4019921"/>
            <a:ext cx="980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ОПЛАЧИВАЕМЫЕ «МАМИНЫ ДНИ»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24233" y="5678017"/>
            <a:ext cx="980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ТРИ ОПЛАЧИВАЕМЫХ ДНЯ К ОТПУСКУ ЗА РАБОТУ</a:t>
            </a:r>
          </a:p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БЕЗ БОЛЬНИЧНОГО ЛИСТА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76396" y="6653941"/>
            <a:ext cx="980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ЛЬГОТЫ ПРИ ПРОХОЖДЕНИИ ПЕДАГОГИЧЕСКОЙ АТТЕСТАЦИИ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4232" y="4644433"/>
            <a:ext cx="11153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МАТЕРИАЛЬНОЕ ВОЗНАГРАЖДЕНИЕ ПРИ УВОЛЬНЕНИИ ВПЕРВЫЕ В СВЯЗИ С ПЕНСИОННЫМ ВОЗРАСТОМ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95439" y="7962900"/>
            <a:ext cx="3599688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609627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96063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805690" y="7962900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8005066" y="7975913"/>
            <a:ext cx="435334" cy="239851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66801" y="1012089"/>
            <a:ext cx="1638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&gt;1</a:t>
            </a:r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,5 ТЫСЯЧ ЛЬГОТ И ГАРАНТИЙ </a:t>
            </a:r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ПРЕДСТАВЛЕНЫ НА ПРОФСОЮЗНОМ САЙТЕ </a:t>
            </a:r>
            <a:r>
              <a:rPr lang="en-US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WWW.EDUNION.RU</a:t>
            </a:r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95439" y="7962900"/>
            <a:ext cx="3599688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014422"/>
            <a:ext cx="5395837" cy="4648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109279"/>
            <a:ext cx="1464171" cy="1464171"/>
          </a:xfrm>
          <a:prstGeom prst="rect">
            <a:avLst/>
          </a:prstGeom>
        </p:spPr>
      </p:pic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612119"/>
              </p:ext>
            </p:extLst>
          </p:nvPr>
        </p:nvGraphicFramePr>
        <p:xfrm>
          <a:off x="10820400" y="6915215"/>
          <a:ext cx="537409" cy="65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CorelDRAW" r:id="rId7" imgW="1837440" imgH="2237760" progId="CorelDraw.Graphic.19">
                  <p:embed/>
                </p:oleObj>
              </mc:Choice>
              <mc:Fallback>
                <p:oleObj name="CorelDRAW" r:id="rId7" imgW="1837440" imgH="223776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20400" y="6915215"/>
                        <a:ext cx="537409" cy="65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9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208779" y="697708"/>
            <a:ext cx="12558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ПОБЕДИТЕЛИ </a:t>
            </a:r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КОНКУРСА «ЛУЧШИЙ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КОЛЛЕКТИВНЫЙ ДОГОВОР» В 2023 ГОДУ</a:t>
            </a:r>
          </a:p>
        </p:txBody>
      </p:sp>
      <p:sp>
        <p:nvSpPr>
          <p:cNvPr id="21" name="AutoShape 3"/>
          <p:cNvSpPr/>
          <p:nvPr/>
        </p:nvSpPr>
        <p:spPr>
          <a:xfrm>
            <a:off x="1828800" y="3238500"/>
            <a:ext cx="13993025" cy="7892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AutoShape 4"/>
          <p:cNvSpPr/>
          <p:nvPr/>
        </p:nvSpPr>
        <p:spPr>
          <a:xfrm>
            <a:off x="1828802" y="3238500"/>
            <a:ext cx="124624" cy="789223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50" name="TextBox 49"/>
          <p:cNvSpPr txBox="1"/>
          <p:nvPr/>
        </p:nvSpPr>
        <p:spPr>
          <a:xfrm>
            <a:off x="1904127" y="3399668"/>
            <a:ext cx="539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ДЕТСКИЙ САД №7, АГРЫЗ</a:t>
            </a:r>
          </a:p>
        </p:txBody>
      </p:sp>
      <p:sp>
        <p:nvSpPr>
          <p:cNvPr id="47" name="TextBox 22"/>
          <p:cNvSpPr txBox="1"/>
          <p:nvPr/>
        </p:nvSpPr>
        <p:spPr>
          <a:xfrm>
            <a:off x="14920717" y="9563100"/>
            <a:ext cx="291008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80"/>
              </a:lnSpc>
              <a:spcBef>
                <a:spcPct val="0"/>
              </a:spcBef>
            </a:pPr>
            <a:r>
              <a:rPr lang="ru-RU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ДЕКАБРЯ 2023,</a:t>
            </a:r>
            <a:r>
              <a:rPr lang="en-US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4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</p:txBody>
      </p:sp>
      <p:sp>
        <p:nvSpPr>
          <p:cNvPr id="55" name="AutoShape 3"/>
          <p:cNvSpPr/>
          <p:nvPr/>
        </p:nvSpPr>
        <p:spPr>
          <a:xfrm>
            <a:off x="1953426" y="4205209"/>
            <a:ext cx="13868400" cy="7892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6" name="AutoShape 3"/>
          <p:cNvSpPr/>
          <p:nvPr/>
        </p:nvSpPr>
        <p:spPr>
          <a:xfrm>
            <a:off x="1939138" y="5134906"/>
            <a:ext cx="13868400" cy="7892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9" name="TextBox 28"/>
          <p:cNvSpPr txBox="1"/>
          <p:nvPr/>
        </p:nvSpPr>
        <p:spPr>
          <a:xfrm>
            <a:off x="1377702" y="4338210"/>
            <a:ext cx="1184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НОВО-КЫРЛАЙСКАЯ СРЕДНЯЯ ШКОЛА АРСКОГО РАЙОНА</a:t>
            </a:r>
          </a:p>
        </p:txBody>
      </p:sp>
      <p:sp>
        <p:nvSpPr>
          <p:cNvPr id="30" name="AutoShape 13"/>
          <p:cNvSpPr/>
          <p:nvPr/>
        </p:nvSpPr>
        <p:spPr>
          <a:xfrm>
            <a:off x="1838779" y="5134905"/>
            <a:ext cx="94648" cy="789224"/>
          </a:xfrm>
          <a:prstGeom prst="rect">
            <a:avLst/>
          </a:prstGeom>
          <a:solidFill>
            <a:srgbClr val="C5E6F7"/>
          </a:solidFill>
        </p:spPr>
      </p:sp>
      <p:sp>
        <p:nvSpPr>
          <p:cNvPr id="57" name="AutoShape 3"/>
          <p:cNvSpPr/>
          <p:nvPr/>
        </p:nvSpPr>
        <p:spPr>
          <a:xfrm>
            <a:off x="1914052" y="6107645"/>
            <a:ext cx="13868400" cy="7892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53"/>
          <p:cNvSpPr txBox="1"/>
          <p:nvPr/>
        </p:nvSpPr>
        <p:spPr>
          <a:xfrm>
            <a:off x="1176050" y="5236393"/>
            <a:ext cx="1477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ДВОРЕЦ ТВОРЧЕСТВА ДЕТЕЙ И МОЛОДЕЖИ №1, НАБЕРЕЖНЫЕ ЧЕЛНЫ</a:t>
            </a:r>
          </a:p>
        </p:txBody>
      </p:sp>
      <p:sp>
        <p:nvSpPr>
          <p:cNvPr id="58" name="AutoShape 3"/>
          <p:cNvSpPr/>
          <p:nvPr/>
        </p:nvSpPr>
        <p:spPr>
          <a:xfrm>
            <a:off x="1974692" y="7080384"/>
            <a:ext cx="13807760" cy="7892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9" name="AutoShape 3"/>
          <p:cNvSpPr/>
          <p:nvPr/>
        </p:nvSpPr>
        <p:spPr>
          <a:xfrm>
            <a:off x="1939138" y="8063250"/>
            <a:ext cx="13868400" cy="7892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3" name="AutoShape 21"/>
          <p:cNvSpPr/>
          <p:nvPr/>
        </p:nvSpPr>
        <p:spPr>
          <a:xfrm>
            <a:off x="1828801" y="6107645"/>
            <a:ext cx="124625" cy="789224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53" name="AutoShape 21"/>
          <p:cNvSpPr/>
          <p:nvPr/>
        </p:nvSpPr>
        <p:spPr>
          <a:xfrm>
            <a:off x="1843887" y="7080384"/>
            <a:ext cx="109539" cy="789223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60" name="TextBox 59"/>
          <p:cNvSpPr txBox="1"/>
          <p:nvPr/>
        </p:nvSpPr>
        <p:spPr>
          <a:xfrm>
            <a:off x="1387227" y="6198733"/>
            <a:ext cx="978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ДЕТСКИЙ САД №93 «ЭЛЛЮКИ», НИЖНЕКАМСК</a:t>
            </a:r>
          </a:p>
        </p:txBody>
      </p:sp>
      <p:sp>
        <p:nvSpPr>
          <p:cNvPr id="61" name="AutoShape 20"/>
          <p:cNvSpPr/>
          <p:nvPr/>
        </p:nvSpPr>
        <p:spPr>
          <a:xfrm>
            <a:off x="1846305" y="8048785"/>
            <a:ext cx="135493" cy="803688"/>
          </a:xfrm>
          <a:prstGeom prst="rect">
            <a:avLst/>
          </a:prstGeom>
          <a:solidFill>
            <a:srgbClr val="1463A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1524001" y="7251960"/>
            <a:ext cx="127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СРЕДНЯЯ ШКОЛА №132 НОВО-САВИНОВСКОГО РАЙОНА КАЗАНИ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201" y="8189019"/>
            <a:ext cx="127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ДЕТСКИЙ САД №18 «РАДУГА», ЗЕЛЕНОДОЛЬСК</a:t>
            </a:r>
          </a:p>
        </p:txBody>
      </p:sp>
      <p:sp>
        <p:nvSpPr>
          <p:cNvPr id="64" name="AutoShape 20"/>
          <p:cNvSpPr/>
          <p:nvPr/>
        </p:nvSpPr>
        <p:spPr>
          <a:xfrm>
            <a:off x="1828800" y="4174374"/>
            <a:ext cx="135493" cy="803688"/>
          </a:xfrm>
          <a:prstGeom prst="rect">
            <a:avLst/>
          </a:prstGeom>
          <a:solidFill>
            <a:srgbClr val="1463AE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9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93054" y="617113"/>
            <a:ext cx="2753335" cy="1447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833390" y="765267"/>
            <a:ext cx="12558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ЛЬГОТЫ И ГАРАНТИИ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СОГЛАШЕНИЯХ И КОЛДОГОВОРАХ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AutoShape 3"/>
          <p:cNvSpPr/>
          <p:nvPr/>
        </p:nvSpPr>
        <p:spPr>
          <a:xfrm>
            <a:off x="3429764" y="3611663"/>
            <a:ext cx="4798041" cy="1630927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66" name="AutoShape 4"/>
          <p:cNvSpPr/>
          <p:nvPr/>
        </p:nvSpPr>
        <p:spPr>
          <a:xfrm>
            <a:off x="3794891" y="3238500"/>
            <a:ext cx="4736186" cy="173920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7" name="TextBox 5"/>
          <p:cNvSpPr txBox="1"/>
          <p:nvPr/>
        </p:nvSpPr>
        <p:spPr>
          <a:xfrm>
            <a:off x="4087503" y="3447760"/>
            <a:ext cx="41403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Оплачиваемые дни </a:t>
            </a:r>
          </a:p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социально значимым причинам</a:t>
            </a:r>
            <a:endParaRPr lang="en-US" sz="28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utoShape 15"/>
          <p:cNvSpPr/>
          <p:nvPr/>
        </p:nvSpPr>
        <p:spPr>
          <a:xfrm>
            <a:off x="3429764" y="6623277"/>
            <a:ext cx="4798041" cy="1630927"/>
          </a:xfrm>
          <a:prstGeom prst="rect">
            <a:avLst/>
          </a:prstGeom>
          <a:solidFill>
            <a:srgbClr val="B81B25"/>
          </a:solidFill>
        </p:spPr>
      </p:sp>
      <p:sp>
        <p:nvSpPr>
          <p:cNvPr id="72" name="AutoShape 16"/>
          <p:cNvSpPr/>
          <p:nvPr/>
        </p:nvSpPr>
        <p:spPr>
          <a:xfrm>
            <a:off x="3794891" y="6115483"/>
            <a:ext cx="4736186" cy="187383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8" name="TextBox 2"/>
          <p:cNvSpPr txBox="1"/>
          <p:nvPr/>
        </p:nvSpPr>
        <p:spPr>
          <a:xfrm>
            <a:off x="4102711" y="4946891"/>
            <a:ext cx="548511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4400" b="1" spc="-8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ТЫСЯЧ ЧЕЛ.</a:t>
            </a:r>
          </a:p>
        </p:txBody>
      </p:sp>
      <p:sp>
        <p:nvSpPr>
          <p:cNvPr id="80" name="TextBox 5"/>
          <p:cNvSpPr txBox="1"/>
          <p:nvPr/>
        </p:nvSpPr>
        <p:spPr>
          <a:xfrm>
            <a:off x="4085418" y="6369479"/>
            <a:ext cx="41403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дня к отпуску </a:t>
            </a:r>
          </a:p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работу </a:t>
            </a:r>
          </a:p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больничного</a:t>
            </a:r>
            <a:endParaRPr lang="en-US" sz="28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2"/>
          <p:cNvSpPr txBox="1"/>
          <p:nvPr/>
        </p:nvSpPr>
        <p:spPr>
          <a:xfrm>
            <a:off x="4107336" y="7969393"/>
            <a:ext cx="525311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ТЫСЯЧ ЧЕЛ.</a:t>
            </a:r>
          </a:p>
        </p:txBody>
      </p:sp>
      <p:sp>
        <p:nvSpPr>
          <p:cNvPr id="82" name="AutoShape 3"/>
          <p:cNvSpPr/>
          <p:nvPr/>
        </p:nvSpPr>
        <p:spPr>
          <a:xfrm>
            <a:off x="9966994" y="3611663"/>
            <a:ext cx="4798041" cy="1630927"/>
          </a:xfrm>
          <a:prstGeom prst="rect">
            <a:avLst/>
          </a:prstGeom>
          <a:solidFill>
            <a:srgbClr val="C5E6F7"/>
          </a:solidFill>
        </p:spPr>
      </p:sp>
      <p:sp>
        <p:nvSpPr>
          <p:cNvPr id="83" name="AutoShape 4"/>
          <p:cNvSpPr/>
          <p:nvPr/>
        </p:nvSpPr>
        <p:spPr>
          <a:xfrm>
            <a:off x="10332121" y="3238500"/>
            <a:ext cx="4736186" cy="173920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4" name="TextBox 5"/>
          <p:cNvSpPr txBox="1"/>
          <p:nvPr/>
        </p:nvSpPr>
        <p:spPr>
          <a:xfrm>
            <a:off x="10624733" y="3447760"/>
            <a:ext cx="41403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Доплаты </a:t>
            </a:r>
          </a:p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вредные </a:t>
            </a:r>
          </a:p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труда</a:t>
            </a:r>
            <a:endParaRPr lang="en-US" sz="28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AutoShape 15"/>
          <p:cNvSpPr/>
          <p:nvPr/>
        </p:nvSpPr>
        <p:spPr>
          <a:xfrm>
            <a:off x="9966994" y="6623277"/>
            <a:ext cx="4798041" cy="1630927"/>
          </a:xfrm>
          <a:prstGeom prst="rect">
            <a:avLst/>
          </a:prstGeom>
          <a:solidFill>
            <a:srgbClr val="1463AE"/>
          </a:solidFill>
        </p:spPr>
      </p:sp>
      <p:sp>
        <p:nvSpPr>
          <p:cNvPr id="86" name="AutoShape 16"/>
          <p:cNvSpPr/>
          <p:nvPr/>
        </p:nvSpPr>
        <p:spPr>
          <a:xfrm>
            <a:off x="10332121" y="6115483"/>
            <a:ext cx="4736186" cy="187383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7" name="TextBox 2"/>
          <p:cNvSpPr txBox="1"/>
          <p:nvPr/>
        </p:nvSpPr>
        <p:spPr>
          <a:xfrm>
            <a:off x="10673539" y="4946891"/>
            <a:ext cx="472323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ru-RU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ТЫСЯЧ ЧЕЛ.</a:t>
            </a:r>
          </a:p>
        </p:txBody>
      </p:sp>
      <p:sp>
        <p:nvSpPr>
          <p:cNvPr id="88" name="TextBox 5"/>
          <p:cNvSpPr txBox="1"/>
          <p:nvPr/>
        </p:nvSpPr>
        <p:spPr>
          <a:xfrm>
            <a:off x="10622648" y="6369479"/>
            <a:ext cx="41403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</a:t>
            </a:r>
          </a:p>
          <a:p>
            <a:pPr algn="ctr">
              <a:lnSpc>
                <a:spcPts val="3600"/>
              </a:lnSpc>
            </a:pP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 </a:t>
            </a:r>
            <a:r>
              <a:rPr lang="ru-RU" sz="2800" spc="-30" dirty="0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председателям </a:t>
            </a:r>
            <a:r>
              <a:rPr lang="ru-RU" sz="2800" spc="-30" dirty="0" err="1" smtClean="0">
                <a:solidFill>
                  <a:srgbClr val="151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первичек</a:t>
            </a:r>
            <a:endParaRPr lang="en-US" sz="2800" spc="-30" dirty="0">
              <a:solidFill>
                <a:srgbClr val="151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2"/>
          <p:cNvSpPr txBox="1"/>
          <p:nvPr/>
        </p:nvSpPr>
        <p:spPr>
          <a:xfrm>
            <a:off x="10857684" y="7934328"/>
            <a:ext cx="485072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ru-RU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1118 </a:t>
            </a:r>
            <a:r>
              <a:rPr lang="ru-RU" sz="4400" b="1" spc="-80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37310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0" y="7962900"/>
            <a:ext cx="3599688" cy="23985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3596374" y="7962900"/>
            <a:ext cx="3599688" cy="23985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7169558" y="7962900"/>
            <a:ext cx="3599688" cy="2398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0765932" y="7962900"/>
            <a:ext cx="3599688" cy="23985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/>
          <a:stretch/>
        </p:blipFill>
        <p:spPr>
          <a:xfrm>
            <a:off x="14352370" y="7960964"/>
            <a:ext cx="3599688" cy="2398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87906"/>
          <a:stretch/>
        </p:blipFill>
        <p:spPr>
          <a:xfrm>
            <a:off x="17954799" y="7960964"/>
            <a:ext cx="435334" cy="239851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6200000">
            <a:off x="8983930" y="926765"/>
            <a:ext cx="472539" cy="18440400"/>
          </a:xfrm>
          <a:prstGeom prst="rect">
            <a:avLst/>
          </a:prstGeom>
          <a:solidFill>
            <a:srgbClr val="2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0400" y="3071895"/>
            <a:ext cx="12558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&gt;</a:t>
            </a: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8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ТЫСЯЧ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ЧЛЕНОВ ПРОФСОЮЗА ЕЖЕГОДНО ПОЛЬЗУЮТСЯ УПРОЩЕННОЙ ПРОЦЕДУРОЙ ПРОХОЖДЕНИЯ ПЕДАГОГИЧЕСКОЙ АТТЕСТАЦИИ</a:t>
            </a:r>
            <a:endParaRPr lang="ru-RU" sz="6000" dirty="0" smtClean="0">
              <a:solidFill>
                <a:schemeClr val="bg1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383248"/>
              </p:ext>
            </p:extLst>
          </p:nvPr>
        </p:nvGraphicFramePr>
        <p:xfrm>
          <a:off x="2133600" y="2071166"/>
          <a:ext cx="947517" cy="99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CorelDRAW" r:id="rId6" imgW="515644" imgH="542086" progId="CorelDraw.Graphic.19">
                  <p:embed/>
                </p:oleObj>
              </mc:Choice>
              <mc:Fallback>
                <p:oleObj name="CorelDRAW" r:id="rId6" imgW="515644" imgH="54208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2071166"/>
                        <a:ext cx="947517" cy="994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6400" y="1035201"/>
            <a:ext cx="2303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ВАЖНО!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24074" t="22592" r="25555" b="64476"/>
          <a:stretch/>
        </p:blipFill>
        <p:spPr>
          <a:xfrm rot="16200000">
            <a:off x="-1132294" y="1937159"/>
            <a:ext cx="5181600" cy="1330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24074" t="22592" r="25555" b="64476"/>
          <a:stretch/>
        </p:blipFill>
        <p:spPr>
          <a:xfrm rot="16200000">
            <a:off x="-1128981" y="7095277"/>
            <a:ext cx="5181600" cy="133031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14005" y="-38228"/>
            <a:ext cx="381000" cy="10389462"/>
          </a:xfrm>
          <a:prstGeom prst="rect">
            <a:avLst/>
          </a:prstGeom>
          <a:solidFill>
            <a:srgbClr val="14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57600" y="1104900"/>
            <a:ext cx="12558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САНАТОРНОЕ ОЗДОРОВЛЕНИЕ </a:t>
            </a:r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 СЧЕТ БЮДЖЕТА РЕСПУБЛИКИ</a:t>
            </a:r>
            <a:endParaRPr lang="ru-RU" sz="4000" dirty="0" smtClean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9" name="AutoShape 3"/>
          <p:cNvSpPr/>
          <p:nvPr/>
        </p:nvSpPr>
        <p:spPr>
          <a:xfrm>
            <a:off x="3399799" y="4513113"/>
            <a:ext cx="5896601" cy="322350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1" name="AutoShape 4"/>
          <p:cNvSpPr/>
          <p:nvPr/>
        </p:nvSpPr>
        <p:spPr>
          <a:xfrm>
            <a:off x="3399799" y="4513112"/>
            <a:ext cx="150655" cy="3223509"/>
          </a:xfrm>
          <a:prstGeom prst="rect">
            <a:avLst/>
          </a:prstGeom>
          <a:solidFill>
            <a:srgbClr val="159741"/>
          </a:solidFill>
        </p:spPr>
      </p:sp>
      <p:sp>
        <p:nvSpPr>
          <p:cNvPr id="32" name="AutoShape 10"/>
          <p:cNvSpPr/>
          <p:nvPr/>
        </p:nvSpPr>
        <p:spPr>
          <a:xfrm>
            <a:off x="13328242" y="4520363"/>
            <a:ext cx="3559973" cy="321311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3" name="AutoShape 13"/>
          <p:cNvSpPr/>
          <p:nvPr/>
        </p:nvSpPr>
        <p:spPr>
          <a:xfrm>
            <a:off x="13328242" y="4513112"/>
            <a:ext cx="200416" cy="3220368"/>
          </a:xfrm>
          <a:prstGeom prst="rect">
            <a:avLst/>
          </a:prstGeom>
          <a:solidFill>
            <a:srgbClr val="C5E6F7"/>
          </a:solidFill>
        </p:spPr>
      </p:sp>
      <p:sp>
        <p:nvSpPr>
          <p:cNvPr id="34" name="TextBox 33"/>
          <p:cNvSpPr txBox="1"/>
          <p:nvPr/>
        </p:nvSpPr>
        <p:spPr>
          <a:xfrm>
            <a:off x="13687815" y="4913104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ежегодно </a:t>
            </a:r>
          </a:p>
          <a:p>
            <a:pPr algn="ctr"/>
            <a:r>
              <a:rPr lang="en-US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~</a:t>
            </a:r>
            <a:r>
              <a:rPr lang="ru-RU" sz="60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75</a:t>
            </a:r>
            <a:r>
              <a:rPr lang="ru-RU" sz="60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1463AE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миллионов </a:t>
            </a:r>
            <a:r>
              <a:rPr lang="ru-RU" sz="2800" dirty="0" smtClean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818339" y="6495244"/>
            <a:ext cx="5678476" cy="72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льготного обеспечения работников образования санаторно-курортными путевками за счет средств республиканского бюджета реализуется </a:t>
            </a:r>
            <a:r>
              <a:rPr lang="ru-RU" sz="3600" b="1" dirty="0" smtClean="0">
                <a:solidFill>
                  <a:srgbClr val="1463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лет </a:t>
            </a:r>
            <a:endParaRPr lang="ru-RU" sz="3600" b="1" dirty="0">
              <a:solidFill>
                <a:srgbClr val="1463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l="6939" r="18243"/>
          <a:stretch/>
        </p:blipFill>
        <p:spPr>
          <a:xfrm>
            <a:off x="9296400" y="4516251"/>
            <a:ext cx="3526811" cy="3217230"/>
          </a:xfrm>
          <a:prstGeom prst="rect">
            <a:avLst/>
          </a:prstGeom>
        </p:spPr>
      </p:pic>
      <p:sp>
        <p:nvSpPr>
          <p:cNvPr id="37" name="TextBox 22"/>
          <p:cNvSpPr txBox="1"/>
          <p:nvPr/>
        </p:nvSpPr>
        <p:spPr>
          <a:xfrm>
            <a:off x="14554200" y="9229001"/>
            <a:ext cx="291008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80"/>
              </a:lnSpc>
              <a:spcBef>
                <a:spcPct val="0"/>
              </a:spcBef>
            </a:pPr>
            <a:r>
              <a:rPr lang="ru-RU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ДЕКАБРЯ 2023,</a:t>
            </a:r>
            <a:r>
              <a:rPr lang="en-US" sz="1400" spc="14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4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</p:txBody>
      </p:sp>
    </p:spTree>
    <p:extLst>
      <p:ext uri="{BB962C8B-B14F-4D97-AF65-F5344CB8AC3E}">
        <p14:creationId xmlns:p14="http://schemas.microsoft.com/office/powerpoint/2010/main" val="14172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676</Words>
  <Application>Microsoft Office PowerPoint</Application>
  <PresentationFormat>Произвольный</PresentationFormat>
  <Paragraphs>165</Paragraphs>
  <Slides>25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PT Sans</vt:lpstr>
      <vt:lpstr>Arial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спортивных квизов</dc:title>
  <dc:creator>Infospec</dc:creator>
  <cp:lastModifiedBy>Infospec</cp:lastModifiedBy>
  <cp:revision>324</cp:revision>
  <cp:lastPrinted>2023-12-19T09:42:31Z</cp:lastPrinted>
  <dcterms:created xsi:type="dcterms:W3CDTF">2006-08-16T00:00:00Z</dcterms:created>
  <dcterms:modified xsi:type="dcterms:W3CDTF">2023-12-20T06:14:42Z</dcterms:modified>
  <dc:identifier>DAE4C0cgx5Y</dc:identifier>
</cp:coreProperties>
</file>